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97" r:id="rId3"/>
    <p:sldId id="257" r:id="rId4"/>
    <p:sldId id="299" r:id="rId5"/>
    <p:sldId id="314" r:id="rId6"/>
    <p:sldId id="300" r:id="rId7"/>
    <p:sldId id="262" r:id="rId8"/>
    <p:sldId id="265" r:id="rId9"/>
    <p:sldId id="296" r:id="rId10"/>
    <p:sldId id="279" r:id="rId11"/>
    <p:sldId id="282" r:id="rId12"/>
    <p:sldId id="283" r:id="rId13"/>
    <p:sldId id="298" r:id="rId14"/>
    <p:sldId id="303" r:id="rId15"/>
    <p:sldId id="304" r:id="rId16"/>
    <p:sldId id="281" r:id="rId17"/>
    <p:sldId id="280" r:id="rId18"/>
    <p:sldId id="284" r:id="rId19"/>
    <p:sldId id="274" r:id="rId20"/>
    <p:sldId id="311" r:id="rId21"/>
    <p:sldId id="264" r:id="rId22"/>
    <p:sldId id="267" r:id="rId23"/>
    <p:sldId id="310" r:id="rId24"/>
    <p:sldId id="307" r:id="rId25"/>
    <p:sldId id="306" r:id="rId26"/>
    <p:sldId id="308" r:id="rId27"/>
    <p:sldId id="309" r:id="rId28"/>
    <p:sldId id="266" r:id="rId29"/>
    <p:sldId id="285" r:id="rId30"/>
    <p:sldId id="288" r:id="rId31"/>
    <p:sldId id="277" r:id="rId32"/>
    <p:sldId id="278" r:id="rId33"/>
    <p:sldId id="295" r:id="rId34"/>
    <p:sldId id="268" r:id="rId35"/>
    <p:sldId id="287" r:id="rId36"/>
    <p:sldId id="269" r:id="rId37"/>
    <p:sldId id="286" r:id="rId38"/>
    <p:sldId id="290" r:id="rId39"/>
    <p:sldId id="291" r:id="rId40"/>
    <p:sldId id="270" r:id="rId41"/>
    <p:sldId id="272" r:id="rId42"/>
    <p:sldId id="273" r:id="rId43"/>
    <p:sldId id="275" r:id="rId44"/>
    <p:sldId id="313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EE5FE-1741-4FE8-B2DA-5C674AF6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7450" y="685800"/>
            <a:ext cx="19621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7340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PT_blu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15 Minutes `til 50 Patients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MCI Response</a:t>
            </a:r>
          </a:p>
          <a:p>
            <a:r>
              <a:rPr lang="en-US" sz="2000" dirty="0" smtClean="0"/>
              <a:t>Providence Little Company of Mary Medical Center Torrance</a:t>
            </a:r>
          </a:p>
          <a:p>
            <a:r>
              <a:rPr lang="en-US" sz="2000" dirty="0" smtClean="0"/>
              <a:t>Torrance, California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br>
              <a:rPr lang="en-US" dirty="0" smtClean="0"/>
            </a:br>
            <a:r>
              <a:rPr lang="en-US" dirty="0" smtClean="0"/>
              <a:t>Roles Assigned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Go-Kits in Radio Room</a:t>
            </a:r>
            <a:endParaRPr lang="en-US" dirty="0"/>
          </a:p>
        </p:txBody>
      </p:sp>
      <p:pic>
        <p:nvPicPr>
          <p:cNvPr id="7" name="Content Placeholder 6" descr="Picture 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Loading Dock</a:t>
            </a:r>
            <a:endParaRPr lang="en-US" dirty="0"/>
          </a:p>
        </p:txBody>
      </p:sp>
      <p:pic>
        <p:nvPicPr>
          <p:cNvPr id="12" name="Picture 3" descr="working misc pictures SIFN 58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24200"/>
            <a:ext cx="4041775" cy="302426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0-5 Minutes</a:t>
            </a:r>
            <a:endParaRPr lang="en-US" dirty="0"/>
          </a:p>
        </p:txBody>
      </p:sp>
      <p:pic>
        <p:nvPicPr>
          <p:cNvPr id="5" name="Content Placeholder 4" descr="100_04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3810000" cy="2540001"/>
          </a:xfrm>
        </p:spPr>
      </p:pic>
      <p:pic>
        <p:nvPicPr>
          <p:cNvPr id="6" name="Content Placeholder 5" descr="100_04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3276600"/>
            <a:ext cx="3810000" cy="2540001"/>
          </a:xfrm>
        </p:spPr>
      </p:pic>
      <p:pic>
        <p:nvPicPr>
          <p:cNvPr id="7" name="Picture 6" descr="Random Drill Pix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3622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5-10 Minutes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Delayed</a:t>
            </a:r>
            <a:endParaRPr lang="en-US" dirty="0"/>
          </a:p>
        </p:txBody>
      </p:sp>
      <p:pic>
        <p:nvPicPr>
          <p:cNvPr id="7" name="Content Placeholder 4" descr="100_04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03856"/>
            <a:ext cx="4039985" cy="2911143"/>
          </a:xfrm>
        </p:spPr>
      </p:pic>
      <p:pic>
        <p:nvPicPr>
          <p:cNvPr id="8" name="Content Placeholder 5" descr="100_04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819400"/>
            <a:ext cx="25908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5-10 Minutes</a:t>
            </a:r>
            <a:br>
              <a:rPr lang="en-US" dirty="0" smtClean="0"/>
            </a:br>
            <a:r>
              <a:rPr lang="en-US" dirty="0" smtClean="0"/>
              <a:t>Public 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Ambulance Drop-Off</a:t>
            </a:r>
            <a:endParaRPr lang="en-US" dirty="0"/>
          </a:p>
        </p:txBody>
      </p:sp>
      <p:pic>
        <p:nvPicPr>
          <p:cNvPr id="8" name="Picture 3" descr="working misc pictures SIFN 6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362200"/>
            <a:ext cx="4041775" cy="3024265"/>
          </a:xfrm>
          <a:noFill/>
          <a:ln/>
        </p:spPr>
      </p:pic>
      <p:pic>
        <p:nvPicPr>
          <p:cNvPr id="7" name="Picture 3" descr="working misc pictures SIFN 6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3352800"/>
            <a:ext cx="4040188" cy="302307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Public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0-15 Minutes</a:t>
            </a:r>
          </a:p>
          <a:p>
            <a:pPr lvl="1"/>
            <a:r>
              <a:rPr lang="en-US" dirty="0" smtClean="0"/>
              <a:t>Facility Lockdown</a:t>
            </a:r>
          </a:p>
          <a:p>
            <a:pPr lvl="1"/>
            <a:r>
              <a:rPr lang="en-US" dirty="0" smtClean="0"/>
              <a:t>Access Control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 Patients Arrive</a:t>
            </a:r>
          </a:p>
          <a:p>
            <a:pPr lvl="1"/>
            <a:r>
              <a:rPr lang="en-US" dirty="0" smtClean="0"/>
              <a:t>Traffic Control</a:t>
            </a:r>
          </a:p>
          <a:p>
            <a:pPr lvl="1"/>
            <a:r>
              <a:rPr lang="en-US" dirty="0" smtClean="0"/>
              <a:t>Monitor Egress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Crowd Control</a:t>
            </a:r>
          </a:p>
          <a:p>
            <a:pPr lvl="1"/>
            <a:r>
              <a:rPr lang="en-US" dirty="0" smtClean="0"/>
              <a:t>Ongoing/PD Assist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Deputize Staff/Volunteers</a:t>
            </a:r>
          </a:p>
          <a:p>
            <a:pPr lvl="1"/>
            <a:r>
              <a:rPr lang="en-US" dirty="0" smtClean="0"/>
              <a:t>Post Up at Entry Points</a:t>
            </a:r>
          </a:p>
          <a:p>
            <a:pPr lvl="1"/>
            <a:r>
              <a:rPr lang="en-US" dirty="0" smtClean="0"/>
              <a:t>Observe &amp; Report</a:t>
            </a:r>
          </a:p>
          <a:p>
            <a:r>
              <a:rPr lang="en-US" dirty="0" smtClean="0"/>
              <a:t>Evidence?</a:t>
            </a:r>
          </a:p>
          <a:p>
            <a:pPr lvl="1"/>
            <a:r>
              <a:rPr lang="en-US" dirty="0" smtClean="0"/>
              <a:t>Cause of Event?</a:t>
            </a:r>
          </a:p>
          <a:p>
            <a:pPr lvl="1"/>
            <a:r>
              <a:rPr lang="en-US" dirty="0" smtClean="0"/>
              <a:t>Maintain Chain of Custody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10-15 Minutes </a:t>
            </a:r>
            <a:br>
              <a:rPr lang="en-US" dirty="0" smtClean="0"/>
            </a:br>
            <a:r>
              <a:rPr lang="en-US" dirty="0" smtClean="0"/>
              <a:t>Assuming Responsibilities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Command Center</a:t>
            </a:r>
            <a:endParaRPr lang="en-US" dirty="0"/>
          </a:p>
        </p:txBody>
      </p:sp>
      <p:pic>
        <p:nvPicPr>
          <p:cNvPr id="7" name="Content Placeholder 6" descr="Random Drill Pix 0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Disaster Communications</a:t>
            </a:r>
            <a:endParaRPr lang="en-US" dirty="0"/>
          </a:p>
        </p:txBody>
      </p:sp>
      <p:pic>
        <p:nvPicPr>
          <p:cNvPr id="8" name="Content Placeholder 7" descr="Random Drill Pix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  <a:endParaRPr lang="en-US" dirty="0"/>
          </a:p>
        </p:txBody>
      </p:sp>
      <p:pic>
        <p:nvPicPr>
          <p:cNvPr id="5" name="Content Placeholder 4" descr="Random Drill Pix 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3810000" cy="2857500"/>
          </a:xfrm>
        </p:spPr>
      </p:pic>
      <p:pic>
        <p:nvPicPr>
          <p:cNvPr id="6" name="Content Placeholder 5" descr="Random Drill Pix 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Minutes</a:t>
            </a:r>
            <a:endParaRPr lang="en-US" dirty="0"/>
          </a:p>
        </p:txBody>
      </p:sp>
      <p:pic>
        <p:nvPicPr>
          <p:cNvPr id="7" name="Content Placeholder 4" descr="100_0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124200"/>
            <a:ext cx="3810000" cy="2540001"/>
          </a:xfrm>
        </p:spPr>
      </p:pic>
      <p:pic>
        <p:nvPicPr>
          <p:cNvPr id="8" name="Content Placeholder 5" descr="100_0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3810000" cy="2540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MCI Treatment Areas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10-20 Gurneys to staging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10-20 Wheelchairs to staging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Shower trailer moved &amp; set up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Set up Cots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Set Up Canopies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Signs posted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Supply carts out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20 IV lines ready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20 O2 tanks ready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PPE donned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Treatment Area teams ready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Radio checks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i="1" dirty="0" smtClean="0"/>
          </a:p>
          <a:p>
            <a:pPr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i="1" dirty="0" smtClean="0"/>
              <a:t>   “Prepare for the unknown by studying how others in the past have coped with the unforeseeable and the unpredictable.” 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	</a:t>
            </a:r>
            <a:r>
              <a:rPr lang="en-US" sz="2000" dirty="0" smtClean="0"/>
              <a:t>General George S. Patton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Designated Response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 Stocked Med Carts</a:t>
            </a:r>
          </a:p>
          <a:p>
            <a:r>
              <a:rPr lang="en-US" dirty="0" smtClean="0"/>
              <a:t>Deploy to</a:t>
            </a:r>
          </a:p>
          <a:p>
            <a:pPr lvl="1"/>
            <a:r>
              <a:rPr lang="en-US" dirty="0" smtClean="0"/>
              <a:t>External Treatment Area</a:t>
            </a:r>
          </a:p>
          <a:p>
            <a:pPr lvl="2"/>
            <a:r>
              <a:rPr lang="en-US" dirty="0" smtClean="0"/>
              <a:t>Loading Dock</a:t>
            </a:r>
          </a:p>
          <a:p>
            <a:pPr lvl="2"/>
            <a:r>
              <a:rPr lang="en-US" dirty="0" smtClean="0"/>
              <a:t>Immediate/Delayed</a:t>
            </a:r>
          </a:p>
          <a:p>
            <a:pPr lvl="1"/>
            <a:r>
              <a:rPr lang="en-US" dirty="0" smtClean="0"/>
              <a:t>Internal Treatment Area</a:t>
            </a:r>
          </a:p>
          <a:p>
            <a:pPr lvl="2"/>
            <a:r>
              <a:rPr lang="en-US" dirty="0" smtClean="0"/>
              <a:t>Minor Treatment</a:t>
            </a:r>
          </a:p>
          <a:p>
            <a:pPr lvl="2"/>
            <a:r>
              <a:rPr lang="en-US" dirty="0" smtClean="0"/>
              <a:t>Center for Health Educ.</a:t>
            </a:r>
          </a:p>
          <a:p>
            <a:r>
              <a:rPr lang="en-US" dirty="0" smtClean="0"/>
              <a:t>Pharmacy Tech to ED</a:t>
            </a:r>
          </a:p>
          <a:p>
            <a:r>
              <a:rPr lang="en-US" dirty="0" err="1" smtClean="0"/>
              <a:t>Pyxis</a:t>
            </a:r>
            <a:r>
              <a:rPr lang="en-US" dirty="0" smtClean="0"/>
              <a:t> in Bypass Mode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r>
              <a:rPr lang="en-US" dirty="0" smtClean="0"/>
              <a:t>Deploy to Treatment Areas</a:t>
            </a:r>
          </a:p>
          <a:p>
            <a:r>
              <a:rPr lang="en-US" dirty="0" smtClean="0"/>
              <a:t>C-Arm</a:t>
            </a:r>
          </a:p>
          <a:p>
            <a:pPr lvl="1"/>
            <a:r>
              <a:rPr lang="en-US" dirty="0" smtClean="0"/>
              <a:t>Internal Treatment Area</a:t>
            </a:r>
          </a:p>
          <a:p>
            <a:r>
              <a:rPr lang="en-US" dirty="0" smtClean="0"/>
              <a:t>Portable X-Ray</a:t>
            </a:r>
          </a:p>
          <a:p>
            <a:pPr lvl="1"/>
            <a:r>
              <a:rPr lang="en-US" dirty="0" smtClean="0"/>
              <a:t>External Treatment Area</a:t>
            </a:r>
          </a:p>
          <a:p>
            <a:r>
              <a:rPr lang="en-US" dirty="0" smtClean="0"/>
              <a:t>PACS Carts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Actions 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Command Center Established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Coordinates resources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Equipment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Personnel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Patient flow into hospital departments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Ancillary support services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Communicates with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ED Disaster Lead directly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All Departments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ICU/Tele/Med-Surg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Safe Patient Hand-Off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Two RN’s from each unit report to ED Lead (one to transfer ED patients to unit-one to assist in patient care in 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Facilitate Patient 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Set-Up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MCI Response is not just patient care centric.</a:t>
            </a:r>
          </a:p>
          <a:p>
            <a:r>
              <a:rPr lang="en-US" dirty="0" smtClean="0"/>
              <a:t>Labor Pool established.</a:t>
            </a:r>
          </a:p>
          <a:p>
            <a:r>
              <a:rPr lang="en-US" dirty="0" smtClean="0"/>
              <a:t>Unit Status Reports to HCC.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Facilities/Plant Operations</a:t>
            </a:r>
            <a:br>
              <a:rPr lang="en-US" dirty="0" smtClean="0"/>
            </a:br>
            <a:r>
              <a:rPr lang="en-US" dirty="0" smtClean="0"/>
              <a:t>0-15 Minutes (&amp; Beyond)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Immediate Facilities Structure Evaluation</a:t>
            </a:r>
            <a:endParaRPr lang="en-US" sz="26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Immediate Systems Check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b="1" i="1" dirty="0" smtClean="0"/>
              <a:t>(True Assessment=1.5-2 hrs)</a:t>
            </a: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Check Structural Integrity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Report Findings to HCC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Operations Section Chief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Deputize On-Site Construction Personnel to Assist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 Code TRIAGE Assessment</a:t>
            </a:r>
            <a:endParaRPr lang="en-US" dirty="0"/>
          </a:p>
        </p:txBody>
      </p:sp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436914" y="1981200"/>
          <a:ext cx="5812971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11868150" imgH="8401050" progId="Excel.Sheet.12">
                  <p:embed/>
                </p:oleObj>
              </mc:Choice>
              <mc:Fallback>
                <p:oleObj name="Worksheet" r:id="rId3" imgW="11868150" imgH="8401050" progId="Excel.Sheet.12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914" y="1981200"/>
                        <a:ext cx="5812971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Facilities/POM</a:t>
            </a:r>
            <a:br>
              <a:rPr lang="en-US" dirty="0" smtClean="0"/>
            </a:br>
            <a:r>
              <a:rPr lang="en-US" sz="2800" dirty="0" smtClean="0"/>
              <a:t>Understanding Capabilities</a:t>
            </a:r>
            <a:endParaRPr lang="en-US" sz="2800" dirty="0"/>
          </a:p>
        </p:txBody>
      </p:sp>
      <p:graphicFrame>
        <p:nvGraphicFramePr>
          <p:cNvPr id="3074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1905000" y="1981200"/>
          <a:ext cx="5029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230215" imgH="7653877" progId="Word.Document.8">
                  <p:embed/>
                </p:oleObj>
              </mc:Choice>
              <mc:Fallback>
                <p:oleObj name="Document" r:id="rId3" imgW="6230215" imgH="7653877" progId="Word.Document.8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5029200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Facilities/POM</a:t>
            </a:r>
            <a:br>
              <a:rPr lang="en-US" dirty="0" smtClean="0"/>
            </a:br>
            <a:r>
              <a:rPr lang="en-US" sz="2800" dirty="0" smtClean="0"/>
              <a:t>What next?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with Decontamination</a:t>
            </a:r>
          </a:p>
          <a:p>
            <a:r>
              <a:rPr lang="en-US" dirty="0" smtClean="0"/>
              <a:t>Assist with Infection Control</a:t>
            </a:r>
          </a:p>
          <a:p>
            <a:r>
              <a:rPr lang="en-US" dirty="0" smtClean="0"/>
              <a:t>Assist with Patient Transport</a:t>
            </a:r>
          </a:p>
          <a:p>
            <a:r>
              <a:rPr lang="en-US" dirty="0" smtClean="0"/>
              <a:t>Assist as Runners</a:t>
            </a:r>
          </a:p>
          <a:p>
            <a:r>
              <a:rPr lang="en-US" dirty="0" smtClean="0"/>
              <a:t>Ensure Utilities are Viable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Actions</a:t>
            </a:r>
            <a:br>
              <a:rPr lang="en-US" dirty="0" smtClean="0"/>
            </a:br>
            <a:r>
              <a:rPr lang="en-US" dirty="0" smtClean="0"/>
              <a:t>Role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Disaster Lead – RN  </a:t>
            </a:r>
          </a:p>
          <a:p>
            <a:r>
              <a:rPr lang="en-US" dirty="0" smtClean="0"/>
              <a:t>ED Charge – RN</a:t>
            </a:r>
          </a:p>
          <a:p>
            <a:r>
              <a:rPr lang="en-US" dirty="0" smtClean="0"/>
              <a:t>Set Up &amp; Decon – Techs/CCTs</a:t>
            </a:r>
          </a:p>
          <a:p>
            <a:r>
              <a:rPr lang="en-US" dirty="0" smtClean="0"/>
              <a:t>Triage - RN</a:t>
            </a:r>
          </a:p>
          <a:p>
            <a:r>
              <a:rPr lang="en-US" dirty="0" smtClean="0"/>
              <a:t>Immediate Team</a:t>
            </a:r>
          </a:p>
          <a:p>
            <a:pPr lvl="1"/>
            <a:r>
              <a:rPr lang="en-US" dirty="0" smtClean="0"/>
              <a:t>2RNs + MD + Reg + RT</a:t>
            </a:r>
          </a:p>
          <a:p>
            <a:r>
              <a:rPr lang="en-US" dirty="0" smtClean="0"/>
              <a:t>Delayed Team</a:t>
            </a:r>
          </a:p>
          <a:p>
            <a:pPr lvl="1"/>
            <a:r>
              <a:rPr lang="en-US" dirty="0" smtClean="0"/>
              <a:t>2RNs + MD + Reg + 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Patients</a:t>
            </a:r>
            <a:endParaRPr lang="en-US" dirty="0"/>
          </a:p>
        </p:txBody>
      </p:sp>
      <p:pic>
        <p:nvPicPr>
          <p:cNvPr id="5" name="Content Placeholder 4" descr="100_04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3810000" cy="2540001"/>
          </a:xfrm>
        </p:spPr>
      </p:pic>
      <p:pic>
        <p:nvPicPr>
          <p:cNvPr id="6" name="Content Placeholder 5" descr="100_04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3276600"/>
            <a:ext cx="3810000" cy="2540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Response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Hospital Disaster Plan?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Unknown roles &amp; tasks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Poor communications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Unclear patient pathways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Lack of relevant supplies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“That’s what it says, but that’s not what we do.”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Floor/Set Up Map</a:t>
            </a:r>
            <a:br>
              <a:rPr lang="en-US" dirty="0" smtClean="0"/>
            </a:br>
            <a:r>
              <a:rPr lang="en-US" dirty="0" smtClean="0"/>
              <a:t>Vests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124200" y="3124200"/>
            <a:ext cx="51816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Action Cards</a:t>
            </a:r>
            <a:br>
              <a:rPr lang="en-US" dirty="0" smtClean="0"/>
            </a:br>
            <a:r>
              <a:rPr lang="en-US" dirty="0" smtClean="0"/>
              <a:t>Vests</a:t>
            </a:r>
            <a:endParaRPr lang="en-US" dirty="0"/>
          </a:p>
        </p:txBody>
      </p:sp>
      <p:pic>
        <p:nvPicPr>
          <p:cNvPr id="4" name="Content Placeholder 3" descr="Picture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4343400" cy="2286000"/>
          </a:xfrm>
        </p:spPr>
      </p:pic>
      <p:pic>
        <p:nvPicPr>
          <p:cNvPr id="5" name="Picture 4" descr="Picture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620009" cy="2362200"/>
          </a:xfrm>
          <a:prstGeom prst="rect">
            <a:avLst/>
          </a:prstGeom>
        </p:spPr>
      </p:pic>
      <p:pic>
        <p:nvPicPr>
          <p:cNvPr id="6" name="Picture 5" descr="Picture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267200"/>
            <a:ext cx="3733800" cy="2133600"/>
          </a:xfrm>
          <a:prstGeom prst="rect">
            <a:avLst/>
          </a:prstGeom>
        </p:spPr>
      </p:pic>
      <p:pic>
        <p:nvPicPr>
          <p:cNvPr id="8" name="Picture 7" descr="Picture 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114800"/>
            <a:ext cx="4353182" cy="2286000"/>
          </a:xfrm>
          <a:prstGeom prst="rect">
            <a:avLst/>
          </a:prstGeom>
        </p:spPr>
      </p:pic>
      <p:pic>
        <p:nvPicPr>
          <p:cNvPr id="7" name="Picture 6" descr="Picture 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2209800"/>
            <a:ext cx="5486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Med Orders</a:t>
            </a:r>
            <a:br>
              <a:rPr lang="en-US" dirty="0" smtClean="0"/>
            </a:br>
            <a:r>
              <a:rPr lang="en-US" dirty="0" smtClean="0"/>
              <a:t>Vests</a:t>
            </a:r>
            <a:endParaRPr lang="en-US" dirty="0"/>
          </a:p>
        </p:txBody>
      </p:sp>
      <p:pic>
        <p:nvPicPr>
          <p:cNvPr id="7" name="Content Placeholder 6" descr="Picture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6553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Units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76400"/>
            <a:ext cx="51054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</a:t>
            </a:r>
            <a:br>
              <a:rPr lang="en-US" dirty="0" smtClean="0"/>
            </a:br>
            <a:r>
              <a:rPr lang="en-US" dirty="0" smtClean="0"/>
              <a:t>As Victims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5-10 second evaluation (START/</a:t>
            </a:r>
            <a:r>
              <a:rPr lang="en-US" sz="2400" dirty="0" err="1" smtClean="0"/>
              <a:t>JumpSTART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R</a:t>
            </a:r>
            <a:r>
              <a:rPr lang="en-US" sz="2000" dirty="0" smtClean="0"/>
              <a:t>espirations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P</a:t>
            </a:r>
            <a:r>
              <a:rPr lang="en-US" sz="2000" dirty="0" smtClean="0"/>
              <a:t>erfusion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</a:t>
            </a:r>
            <a:r>
              <a:rPr lang="en-US" sz="2000" dirty="0" smtClean="0"/>
              <a:t>ental Status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Injury Extent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Confirm or change EMS triage status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Put on colored tag/ribbon on patient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Red</a:t>
            </a:r>
            <a:r>
              <a:rPr lang="en-US" sz="2000" dirty="0" smtClean="0"/>
              <a:t> = Immediate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Yellow</a:t>
            </a:r>
            <a:r>
              <a:rPr lang="en-US" sz="2000" dirty="0" smtClean="0"/>
              <a:t> = Delayed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Green</a:t>
            </a:r>
            <a:r>
              <a:rPr lang="en-US" sz="2000" dirty="0" smtClean="0"/>
              <a:t> = Minor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Black </a:t>
            </a:r>
            <a:r>
              <a:rPr lang="en-US" sz="2000" dirty="0" smtClean="0"/>
              <a:t>= Expectant/Expired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Direct to pathway for appropriate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Triage (External)</a:t>
            </a:r>
            <a:endParaRPr lang="en-US" dirty="0"/>
          </a:p>
        </p:txBody>
      </p:sp>
      <p:pic>
        <p:nvPicPr>
          <p:cNvPr id="5" name="Content Placeholder 4" descr="100_0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68599"/>
            <a:ext cx="3810000" cy="2540001"/>
          </a:xfrm>
        </p:spPr>
      </p:pic>
      <p:pic>
        <p:nvPicPr>
          <p:cNvPr id="6" name="Content Placeholder 5" descr="100_04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768599"/>
            <a:ext cx="3810000" cy="2540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Area Teams</a:t>
            </a:r>
            <a:br>
              <a:rPr lang="en-US" dirty="0" smtClean="0"/>
            </a:br>
            <a:r>
              <a:rPr lang="en-US" dirty="0" smtClean="0"/>
              <a:t>As Victims Arrive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RNs + MD + Resp + Registration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ABC (CAB) level of care + standing orders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Labs drawn while IV started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Triage tag &amp; Assigned packet = medical record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Triage within care areas for victim movement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Critical care/OR/Tele/x-ray/ED/ etc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Update lead every 10 minutes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Area(s)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PLCMMC Torrance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PLCMMC San Pedro</a:t>
            </a:r>
            <a:endParaRPr lang="en-US" dirty="0"/>
          </a:p>
        </p:txBody>
      </p:sp>
      <p:pic>
        <p:nvPicPr>
          <p:cNvPr id="8" name="Content Placeholder 5" descr="100_047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39985" cy="2693324"/>
          </a:xfrm>
        </p:spPr>
      </p:pic>
      <p:pic>
        <p:nvPicPr>
          <p:cNvPr id="7" name="Content Placeholder 4" descr="100_04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4039985" cy="2464724"/>
          </a:xfrm>
        </p:spPr>
      </p:pic>
      <p:pic>
        <p:nvPicPr>
          <p:cNvPr id="9" name="Picture 8" descr="Random Drill Pix 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0"/>
            <a:ext cx="403860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Care</a:t>
            </a:r>
            <a:endParaRPr lang="en-US" dirty="0"/>
          </a:p>
        </p:txBody>
      </p:sp>
      <p:pic>
        <p:nvPicPr>
          <p:cNvPr id="6" name="Content Placeholder 5" descr="100_0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2362201"/>
            <a:ext cx="3810000" cy="3200399"/>
          </a:xfrm>
        </p:spPr>
      </p:pic>
      <p:pic>
        <p:nvPicPr>
          <p:cNvPr id="5" name="Content Placeholder 4" descr="100_04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3429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ED…?</a:t>
            </a:r>
            <a:endParaRPr lang="en-US" dirty="0"/>
          </a:p>
        </p:txBody>
      </p:sp>
      <p:pic>
        <p:nvPicPr>
          <p:cNvPr id="4" name="Content Placeholder 3" descr="4_26 Cut Su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810000" cy="2541984"/>
          </a:xfrm>
        </p:spPr>
      </p:pic>
      <p:pic>
        <p:nvPicPr>
          <p:cNvPr id="6" name="Content Placeholder 5" descr="4_26 Amput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514600"/>
            <a:ext cx="2745343" cy="3276600"/>
          </a:xfrm>
        </p:spPr>
      </p:pic>
      <p:pic>
        <p:nvPicPr>
          <p:cNvPr id="5" name="Picture 4" descr="Random Drill Pix 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81400"/>
            <a:ext cx="3657600" cy="2895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Minutes `til 50 Patients</a:t>
            </a:r>
          </a:p>
          <a:p>
            <a:pPr lvl="1"/>
            <a:r>
              <a:rPr lang="en-US" dirty="0" smtClean="0"/>
              <a:t>Rapid Deployment</a:t>
            </a:r>
          </a:p>
          <a:p>
            <a:pPr lvl="1"/>
            <a:r>
              <a:rPr lang="en-US" dirty="0" smtClean="0"/>
              <a:t>Designated Response</a:t>
            </a:r>
          </a:p>
          <a:p>
            <a:pPr lvl="1"/>
            <a:r>
              <a:rPr lang="en-US" dirty="0" smtClean="0"/>
              <a:t>Tested/Vetted through over 30 Exercises Actual Events</a:t>
            </a:r>
          </a:p>
          <a:p>
            <a:pPr lvl="1"/>
            <a:r>
              <a:rPr lang="en-US" dirty="0" smtClean="0"/>
              <a:t>Plug and Play Model</a:t>
            </a:r>
          </a:p>
          <a:p>
            <a:pPr lvl="1"/>
            <a:r>
              <a:rPr lang="en-US" dirty="0" smtClean="0"/>
              <a:t>Implemented in 4 So Cal Hospitals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Flow…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Triage all the time everywhere</a:t>
            </a:r>
          </a:p>
          <a:p>
            <a:r>
              <a:rPr lang="en-US" dirty="0" smtClean="0"/>
              <a:t>Immediate first, then Delayed</a:t>
            </a:r>
          </a:p>
          <a:p>
            <a:r>
              <a:rPr lang="en-US" dirty="0" smtClean="0"/>
              <a:t>Common sense!!!</a:t>
            </a:r>
          </a:p>
          <a:p>
            <a:r>
              <a:rPr lang="en-US" dirty="0" smtClean="0"/>
              <a:t>Anticipate needs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Movement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A-B-C (C-A-B) level of care until hospital can accommodate</a:t>
            </a:r>
          </a:p>
          <a:p>
            <a:r>
              <a:rPr lang="en-US" dirty="0" smtClean="0"/>
              <a:t>Patient flow does not change even if location does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15 minutes of response sets stage for entire response</a:t>
            </a:r>
          </a:p>
          <a:p>
            <a:r>
              <a:rPr lang="en-US" dirty="0" smtClean="0"/>
              <a:t>Roles stay in assigned areas</a:t>
            </a:r>
          </a:p>
          <a:p>
            <a:r>
              <a:rPr lang="en-US" dirty="0" smtClean="0"/>
              <a:t>Lab/X-ray results stay with patient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into Disaster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if you are prepared…</a:t>
            </a:r>
          </a:p>
          <a:p>
            <a:pPr lvl="2"/>
            <a:r>
              <a:rPr lang="en-US" sz="2800" dirty="0" smtClean="0"/>
              <a:t>Disaster Planning/Training</a:t>
            </a:r>
          </a:p>
          <a:p>
            <a:pPr lvl="2"/>
            <a:r>
              <a:rPr lang="en-US" sz="2800" dirty="0" smtClean="0"/>
              <a:t>Disaster Exercises</a:t>
            </a:r>
          </a:p>
          <a:p>
            <a:pPr lvl="2"/>
            <a:r>
              <a:rPr lang="en-US" sz="2800" dirty="0" smtClean="0"/>
              <a:t>Hospital Layout</a:t>
            </a:r>
          </a:p>
          <a:p>
            <a:pPr lvl="2"/>
            <a:r>
              <a:rPr lang="en-US" sz="2800" dirty="0" smtClean="0"/>
              <a:t>Common Sense</a:t>
            </a:r>
          </a:p>
          <a:p>
            <a:pPr lvl="2"/>
            <a:r>
              <a:rPr lang="en-US" sz="2800" dirty="0" smtClean="0"/>
              <a:t>Do the best you can under the circumstances!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Mode…Simplified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down to TWO key components:</a:t>
            </a:r>
          </a:p>
          <a:p>
            <a:pPr lvl="1"/>
            <a:r>
              <a:rPr lang="en-US" dirty="0" smtClean="0"/>
              <a:t>Patient </a:t>
            </a:r>
            <a:r>
              <a:rPr lang="en-US" b="1" dirty="0" smtClean="0"/>
              <a:t>CARE</a:t>
            </a:r>
          </a:p>
          <a:p>
            <a:pPr lvl="1"/>
            <a:r>
              <a:rPr lang="en-US" dirty="0" smtClean="0"/>
              <a:t>Patient </a:t>
            </a:r>
            <a:r>
              <a:rPr lang="en-US" b="1" dirty="0" smtClean="0"/>
              <a:t>FLOW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Lapse Video from Full Scale Exercise 4/9/2015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the Opportunity</a:t>
            </a:r>
            <a:endParaRPr lang="en-US" dirty="0"/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6781800" cy="33528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Candara" pitchFamily="34" charset="0"/>
              </a:rPr>
              <a:t>Chris Riccardi, </a:t>
            </a:r>
            <a:r>
              <a:rPr lang="en-US" sz="2400" b="1" dirty="0" smtClean="0">
                <a:latin typeface="Candara" pitchFamily="34" charset="0"/>
              </a:rPr>
              <a:t>CHSP,CHEP</a:t>
            </a:r>
          </a:p>
          <a:p>
            <a:pPr algn="ctr">
              <a:buNone/>
            </a:pPr>
            <a:r>
              <a:rPr lang="en-US" dirty="0" smtClean="0">
                <a:latin typeface="Candara" pitchFamily="34" charset="0"/>
              </a:rPr>
              <a:t>Emergency Management Officer</a:t>
            </a:r>
          </a:p>
          <a:p>
            <a:pPr algn="ctr">
              <a:buNone/>
            </a:pPr>
            <a:r>
              <a:rPr lang="en-US" sz="2800" dirty="0" smtClean="0">
                <a:latin typeface="Candara" pitchFamily="34" charset="0"/>
              </a:rPr>
              <a:t>Disaster Preparedness and Project Coordinator</a:t>
            </a:r>
          </a:p>
          <a:p>
            <a:pPr algn="ctr">
              <a:buNone/>
            </a:pPr>
            <a:endParaRPr lang="en-US" sz="28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en-US" sz="2000" dirty="0" smtClean="0">
                <a:latin typeface="Candara" pitchFamily="34" charset="0"/>
              </a:rPr>
              <a:t>Providence Little Company of Mary Medical Center Torrance</a:t>
            </a:r>
          </a:p>
          <a:p>
            <a:pPr algn="ctr">
              <a:buNone/>
            </a:pPr>
            <a:r>
              <a:rPr lang="en-US" sz="2000" dirty="0" smtClean="0">
                <a:latin typeface="Candara" pitchFamily="34" charset="0"/>
              </a:rPr>
              <a:t>o-310-303-5551</a:t>
            </a:r>
          </a:p>
          <a:p>
            <a:pPr algn="ctr">
              <a:buNone/>
            </a:pPr>
            <a:r>
              <a:rPr lang="en-US" sz="2000" dirty="0" smtClean="0">
                <a:latin typeface="Candara" pitchFamily="34" charset="0"/>
              </a:rPr>
              <a:t>e-christopher.riccardi@providence.org</a:t>
            </a:r>
            <a:endParaRPr lang="en-US" sz="2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Napa Earthquake-August 14, 2014</a:t>
            </a:r>
          </a:p>
          <a:p>
            <a:pPr lvl="1"/>
            <a:r>
              <a:rPr lang="en-US" sz="2000" dirty="0" smtClean="0"/>
              <a:t>M 6.0</a:t>
            </a:r>
          </a:p>
          <a:p>
            <a:pPr lvl="1"/>
            <a:r>
              <a:rPr lang="en-US" sz="2000" dirty="0" smtClean="0"/>
              <a:t>1 Death</a:t>
            </a:r>
          </a:p>
          <a:p>
            <a:pPr lvl="1"/>
            <a:r>
              <a:rPr lang="en-US" sz="2000" dirty="0" smtClean="0"/>
              <a:t>200 injuries</a:t>
            </a:r>
          </a:p>
          <a:p>
            <a:r>
              <a:rPr lang="en-US" sz="2000" b="1" dirty="0" smtClean="0"/>
              <a:t>Nisqually Earthquake-February 28, 2001</a:t>
            </a:r>
          </a:p>
          <a:p>
            <a:pPr lvl="1"/>
            <a:r>
              <a:rPr lang="en-US" sz="2000" dirty="0" smtClean="0"/>
              <a:t>M 6.8</a:t>
            </a:r>
          </a:p>
          <a:p>
            <a:pPr lvl="1"/>
            <a:r>
              <a:rPr lang="en-US" sz="2000" dirty="0" smtClean="0"/>
              <a:t>400 Injuries</a:t>
            </a:r>
          </a:p>
          <a:p>
            <a:r>
              <a:rPr lang="en-US" sz="2000" b="1" dirty="0" smtClean="0"/>
              <a:t>Northridge Earthquake-January 17, 1984</a:t>
            </a:r>
          </a:p>
          <a:p>
            <a:pPr lvl="1"/>
            <a:r>
              <a:rPr lang="en-US" sz="2000" dirty="0" smtClean="0"/>
              <a:t>M 6.7</a:t>
            </a:r>
          </a:p>
          <a:p>
            <a:pPr lvl="1"/>
            <a:r>
              <a:rPr lang="en-US" sz="2000" dirty="0" smtClean="0"/>
              <a:t>57 Deaths</a:t>
            </a:r>
          </a:p>
          <a:p>
            <a:pPr lvl="1"/>
            <a:r>
              <a:rPr lang="en-US" sz="2000" dirty="0" smtClean="0"/>
              <a:t>9000 injuries</a:t>
            </a:r>
          </a:p>
          <a:p>
            <a:pPr lvl="1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Onset</a:t>
            </a:r>
            <a:endParaRPr lang="en-US" dirty="0"/>
          </a:p>
        </p:txBody>
      </p:sp>
      <p:pic>
        <p:nvPicPr>
          <p:cNvPr id="4" name="Content Placeholder 3" descr="Explo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7543800" cy="4038600"/>
          </a:xfr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TRIAGE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ED OFTEN HAS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INFO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- EMS radio call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- MAC/ReddiNet notification to 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- Unusual surge of similar type patients presenting to 	Triage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CHARGE RN &amp; MD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- evaluate needs &amp; contact: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- House Supervisor/Admin On Call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House Supervisor/AOC: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	- PBX for “</a:t>
            </a:r>
            <a:r>
              <a:rPr lang="en-US" sz="2400" b="1" dirty="0" smtClean="0"/>
              <a:t>Code Triage</a:t>
            </a:r>
            <a:r>
              <a:rPr lang="en-US" sz="2400" dirty="0" smtClean="0"/>
              <a:t>” overhead page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Actions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Roles assigned</a:t>
            </a:r>
          </a:p>
          <a:p>
            <a:r>
              <a:rPr lang="en-US" sz="2800" dirty="0" smtClean="0"/>
              <a:t>Triage (Internal)closed</a:t>
            </a:r>
          </a:p>
          <a:p>
            <a:r>
              <a:rPr lang="en-US" sz="2800" dirty="0" smtClean="0"/>
              <a:t>FT emptied into waiting room</a:t>
            </a:r>
          </a:p>
          <a:p>
            <a:r>
              <a:rPr lang="en-US" sz="2800" dirty="0" smtClean="0"/>
              <a:t>Patients processed for discharge or admit </a:t>
            </a:r>
          </a:p>
          <a:p>
            <a:r>
              <a:rPr lang="en-US" sz="2800" dirty="0" smtClean="0"/>
              <a:t>Floor RNs/CNAs come for immediate admissions</a:t>
            </a:r>
          </a:p>
          <a:p>
            <a:r>
              <a:rPr lang="en-US" sz="2800" dirty="0" smtClean="0"/>
              <a:t>Consolidate remaining patients</a:t>
            </a:r>
          </a:p>
          <a:p>
            <a:r>
              <a:rPr lang="en-US" sz="2800" dirty="0" smtClean="0"/>
              <a:t>Count of available beds to Disaster Lead</a:t>
            </a:r>
          </a:p>
          <a:p>
            <a:r>
              <a:rPr lang="en-US" sz="2800" dirty="0" smtClean="0"/>
              <a:t>ED doors secured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Reference ED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ED Notified via MAC/Reddi-Net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Notify</a:t>
            </a:r>
            <a:r>
              <a:rPr lang="en-US" sz="1800" dirty="0" smtClean="0"/>
              <a:t> </a:t>
            </a:r>
            <a:r>
              <a:rPr lang="en-US" sz="1800" b="1" dirty="0" smtClean="0"/>
              <a:t>House Supervisor</a:t>
            </a:r>
            <a:r>
              <a:rPr lang="en-US" sz="1800" dirty="0" smtClean="0"/>
              <a:t> via Phone/Pager/SpectraLink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House Supervisor </a:t>
            </a:r>
            <a:r>
              <a:rPr lang="en-US" sz="1800" b="1" u="sng" dirty="0" smtClean="0">
                <a:solidFill>
                  <a:srgbClr val="C00000"/>
                </a:solidFill>
              </a:rPr>
              <a:t>MUST Initiate Code TRIAGE </a:t>
            </a:r>
            <a:r>
              <a:rPr lang="en-US" sz="1800" dirty="0" smtClean="0"/>
              <a:t>with PBX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ED Clinical Supervisor </a:t>
            </a:r>
            <a:r>
              <a:rPr lang="en-US" sz="1800" dirty="0" smtClean="0"/>
              <a:t>to </a:t>
            </a:r>
            <a:r>
              <a:rPr lang="en-US" sz="1800" b="1" dirty="0" smtClean="0"/>
              <a:t>Assign Staff</a:t>
            </a:r>
            <a:r>
              <a:rPr lang="en-US" sz="1800" dirty="0" smtClean="0"/>
              <a:t> for Response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ED</a:t>
            </a:r>
            <a:r>
              <a:rPr lang="en-US" sz="1800" dirty="0" smtClean="0"/>
              <a:t> to </a:t>
            </a:r>
            <a:r>
              <a:rPr lang="en-US" sz="1800" b="1" dirty="0" smtClean="0"/>
              <a:t>Establish External Treatment Area</a:t>
            </a:r>
            <a:r>
              <a:rPr lang="en-US" sz="1800" dirty="0" smtClean="0"/>
              <a:t> for Incidents involving </a:t>
            </a:r>
            <a:r>
              <a:rPr lang="en-US" sz="1800" b="1" dirty="0" smtClean="0"/>
              <a:t>Mass Casualties </a:t>
            </a:r>
            <a:r>
              <a:rPr lang="en-US" sz="1800" dirty="0" smtClean="0"/>
              <a:t>(on Loading Dock)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ED Staff </a:t>
            </a:r>
            <a:r>
              <a:rPr lang="en-US" sz="1800" dirty="0" smtClean="0"/>
              <a:t>(assigned by ED Clinical Supervisor) to Establish Minor Treatment Area in CHE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Don </a:t>
            </a:r>
            <a:r>
              <a:rPr lang="en-US" sz="1800" b="1" dirty="0" smtClean="0"/>
              <a:t>Personal Protective Equip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Color Coded</a:t>
            </a:r>
            <a:r>
              <a:rPr lang="en-US" sz="1800" dirty="0" smtClean="0"/>
              <a:t> </a:t>
            </a:r>
            <a:r>
              <a:rPr lang="en-US" sz="1800" b="1" dirty="0" smtClean="0"/>
              <a:t>Carts </a:t>
            </a:r>
            <a:r>
              <a:rPr lang="en-US" sz="1800" dirty="0" smtClean="0"/>
              <a:t>contain: Tarps/Canopies/Cots Located in Supply Shed On Loading Dock (Key to ALL Trailers &amp; Storage in ED)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Additional Cots</a:t>
            </a:r>
            <a:r>
              <a:rPr lang="en-US" sz="1800" dirty="0" smtClean="0"/>
              <a:t> in Dialysis Room (in CHE*Code=5600)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ED to </a:t>
            </a:r>
            <a:r>
              <a:rPr lang="en-US" sz="1800" b="1" dirty="0" smtClean="0"/>
              <a:t>Clear Out Existing</a:t>
            </a:r>
            <a:r>
              <a:rPr lang="en-US" sz="1800" dirty="0" smtClean="0"/>
              <a:t> (Rapid Admission to be Completed by Units) </a:t>
            </a:r>
            <a:r>
              <a:rPr lang="en-US" sz="1800" b="1" dirty="0" smtClean="0"/>
              <a:t>Patients</a:t>
            </a:r>
            <a:r>
              <a:rPr lang="en-US" sz="1800" dirty="0" smtClean="0"/>
              <a:t> to be Ready to Receive “NEW” Victims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Turn On</a:t>
            </a:r>
            <a:r>
              <a:rPr lang="en-US" sz="1800" dirty="0" smtClean="0"/>
              <a:t> Hand Held Radio to Communicate Info/Needs to Hospital Incident Command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Update MAC and Incident Command </a:t>
            </a:r>
            <a:r>
              <a:rPr lang="en-US" sz="1800" dirty="0" smtClean="0"/>
              <a:t>as New Info is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S - White Blu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Emergency Management</Template>
  <TotalTime>397</TotalTime>
  <Words>931</Words>
  <Application>Microsoft Office PowerPoint</Application>
  <PresentationFormat>On-screen Show (4:3)</PresentationFormat>
  <Paragraphs>244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Candara</vt:lpstr>
      <vt:lpstr>Wingdings</vt:lpstr>
      <vt:lpstr>PHS - White Blue Template</vt:lpstr>
      <vt:lpstr>Worksheet</vt:lpstr>
      <vt:lpstr>Document</vt:lpstr>
      <vt:lpstr>15 Minutes `til 50 Patients</vt:lpstr>
      <vt:lpstr>Reflection</vt:lpstr>
      <vt:lpstr>Disaster Response Failures</vt:lpstr>
      <vt:lpstr>Successful Solution</vt:lpstr>
      <vt:lpstr>A Few Facts</vt:lpstr>
      <vt:lpstr>Event Onset</vt:lpstr>
      <vt:lpstr>Code TRIAGE Initiation</vt:lpstr>
      <vt:lpstr>ED Actions 1st 15 Minutes</vt:lpstr>
      <vt:lpstr>Quick Reference ED</vt:lpstr>
      <vt:lpstr>Initiation Roles Assigned</vt:lpstr>
      <vt:lpstr>0-5 Minutes</vt:lpstr>
      <vt:lpstr>5-10 Minutes</vt:lpstr>
      <vt:lpstr>5-10 Minutes Public Safety</vt:lpstr>
      <vt:lpstr>Department of Public Safety</vt:lpstr>
      <vt:lpstr>DPS</vt:lpstr>
      <vt:lpstr> 10-15 Minutes  Assuming Responsibilities </vt:lpstr>
      <vt:lpstr>Set Up</vt:lpstr>
      <vt:lpstr>15 Minutes</vt:lpstr>
      <vt:lpstr>MCI Treatment Areas 1st 15 Minutes</vt:lpstr>
      <vt:lpstr>Designated Response</vt:lpstr>
      <vt:lpstr>Hospital Actions  1st 15 Minutes</vt:lpstr>
      <vt:lpstr>ICU/Tele/Med-Surg 1st 15 Minutes</vt:lpstr>
      <vt:lpstr>Meanwhile…</vt:lpstr>
      <vt:lpstr>Facilities/Plant Operations 0-15 Minutes (&amp; Beyond)</vt:lpstr>
      <vt:lpstr>POM Code TRIAGE Assessment</vt:lpstr>
      <vt:lpstr>Facilities/POM Understanding Capabilities</vt:lpstr>
      <vt:lpstr>Facilities/POM What next?</vt:lpstr>
      <vt:lpstr>ED Actions Role Assignments</vt:lpstr>
      <vt:lpstr>Waiting for Patients</vt:lpstr>
      <vt:lpstr>Ground Floor/Set Up Map Vests</vt:lpstr>
      <vt:lpstr>Job Action Cards Vests</vt:lpstr>
      <vt:lpstr>Standing Med Orders Vests</vt:lpstr>
      <vt:lpstr>Floor Units</vt:lpstr>
      <vt:lpstr>TRIAGE As Victims Arrive</vt:lpstr>
      <vt:lpstr>Triage (External)</vt:lpstr>
      <vt:lpstr>Treatment Area Teams As Victims Arrive</vt:lpstr>
      <vt:lpstr>Treatment Area(s)</vt:lpstr>
      <vt:lpstr>Patient Care</vt:lpstr>
      <vt:lpstr>What about the ED…?</vt:lpstr>
      <vt:lpstr>Patient Flow…</vt:lpstr>
      <vt:lpstr>Critical Elements</vt:lpstr>
      <vt:lpstr>Transitioning into Disaster Mode</vt:lpstr>
      <vt:lpstr>Disaster Mode…Simplified</vt:lpstr>
      <vt:lpstr>Putting It All Together</vt:lpstr>
      <vt:lpstr>Thank You for the Opportunity</vt:lpstr>
      <vt:lpstr>Contact Info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Minutes `til 50 Patients</dc:title>
  <dc:creator>criccardi</dc:creator>
  <cp:lastModifiedBy>Cynthia Hay</cp:lastModifiedBy>
  <cp:revision>58</cp:revision>
  <dcterms:created xsi:type="dcterms:W3CDTF">2014-01-02T18:58:59Z</dcterms:created>
  <dcterms:modified xsi:type="dcterms:W3CDTF">2015-05-15T18:18:50Z</dcterms:modified>
</cp:coreProperties>
</file>